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65" r:id="rId5"/>
    <p:sldId id="310" r:id="rId6"/>
    <p:sldId id="327" r:id="rId7"/>
    <p:sldId id="334" r:id="rId8"/>
    <p:sldId id="333" r:id="rId9"/>
    <p:sldId id="326" r:id="rId10"/>
    <p:sldId id="335" r:id="rId11"/>
    <p:sldId id="317" r:id="rId12"/>
    <p:sldId id="318" r:id="rId13"/>
    <p:sldId id="337" r:id="rId14"/>
    <p:sldId id="319" r:id="rId15"/>
    <p:sldId id="338" r:id="rId16"/>
    <p:sldId id="320" r:id="rId17"/>
    <p:sldId id="339" r:id="rId18"/>
    <p:sldId id="316" r:id="rId19"/>
    <p:sldId id="329" r:id="rId20"/>
    <p:sldId id="341" r:id="rId21"/>
    <p:sldId id="321" r:id="rId22"/>
    <p:sldId id="342" r:id="rId23"/>
    <p:sldId id="328" r:id="rId24"/>
    <p:sldId id="343" r:id="rId25"/>
    <p:sldId id="344" r:id="rId26"/>
    <p:sldId id="345" r:id="rId27"/>
    <p:sldId id="336" r:id="rId28"/>
    <p:sldId id="323" r:id="rId29"/>
    <p:sldId id="340" r:id="rId30"/>
    <p:sldId id="324" r:id="rId31"/>
    <p:sldId id="325" r:id="rId32"/>
  </p:sldIdLst>
  <p:sldSz cx="12188825" cy="6858000"/>
  <p:notesSz cx="6858000" cy="9144000"/>
  <p:custDataLst>
    <p:tags r:id="rId3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29" autoAdjust="0"/>
  </p:normalViewPr>
  <p:slideViewPr>
    <p:cSldViewPr showGuides="1">
      <p:cViewPr varScale="1">
        <p:scale>
          <a:sx n="116" d="100"/>
          <a:sy n="116" d="100"/>
        </p:scale>
        <p:origin x="390" y="108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11/17/2017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11/17/2017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11/17/2017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11/17/2017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11/17/2017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11/17/2017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11/17/2017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11/17/2017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11/17/2017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11/17/2017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11/17/2017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11/17/2017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11/17/2017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haipetri/AzureKeyVaultNet" TargetMode="External"/><Relationship Id="rId2" Type="http://schemas.openxmlformats.org/officeDocument/2006/relationships/hyperlink" Target="https://github.com/mihaipetri/AzureKeyVault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etrica.tech/" TargetMode="External"/><Relationship Id="rId2" Type="http://schemas.openxmlformats.org/officeDocument/2006/relationships/hyperlink" Target="mailto:mihaipetri@gmail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ihaipetri/AzureKeyVaultNet" TargetMode="External"/><Relationship Id="rId4" Type="http://schemas.openxmlformats.org/officeDocument/2006/relationships/hyperlink" Target="https://github.com/mihaipetri/AzureKeyVaul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en-US" dirty="0"/>
              <a:t>Get Started with</a:t>
            </a:r>
            <a:br>
              <a:rPr lang="en-US" dirty="0"/>
            </a:br>
            <a:r>
              <a:rPr lang="en-US" dirty="0"/>
              <a:t>Azure Key Vault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Mihai </a:t>
            </a:r>
            <a:r>
              <a:rPr lang="it-IT" dirty="0" smtClean="0"/>
              <a:t>Petrica</a:t>
            </a:r>
          </a:p>
          <a:p>
            <a:r>
              <a:rPr lang="it-IT" dirty="0" smtClean="0"/>
              <a:t>November 2017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981844" y="44624"/>
            <a:ext cx="9144001" cy="38370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a Key Vault key</a:t>
            </a:r>
            <a:endParaRPr lang="en-US" dirty="0"/>
          </a:p>
        </p:txBody>
      </p:sp>
      <p:sp>
        <p:nvSpPr>
          <p:cNvPr id="5" name="Title 12"/>
          <p:cNvSpPr txBox="1">
            <a:spLocks/>
          </p:cNvSpPr>
          <p:nvPr/>
        </p:nvSpPr>
        <p:spPr>
          <a:xfrm>
            <a:off x="981844" y="332656"/>
            <a:ext cx="9793088" cy="371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1200" dirty="0"/>
              <a:t>$key = Add-</a:t>
            </a:r>
            <a:r>
              <a:rPr lang="en-CA" sz="1200" dirty="0" err="1"/>
              <a:t>AzureKeyVaultKey</a:t>
            </a:r>
            <a:r>
              <a:rPr lang="en-CA" sz="1200" dirty="0"/>
              <a:t> -</a:t>
            </a:r>
            <a:r>
              <a:rPr lang="en-CA" sz="1200" dirty="0" err="1"/>
              <a:t>VaultName</a:t>
            </a:r>
            <a:r>
              <a:rPr lang="en-CA" sz="1200" dirty="0"/>
              <a:t>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MihaiKeyVault</a:t>
            </a:r>
            <a:r>
              <a:rPr lang="en-CA" sz="1200" dirty="0"/>
              <a:t>' -Name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MihaiFirstKey</a:t>
            </a:r>
            <a:r>
              <a:rPr lang="en-CA" sz="1200" dirty="0"/>
              <a:t>' -Destination 'Software'</a:t>
            </a:r>
            <a:endParaRPr lang="en-US" sz="1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716360"/>
            <a:ext cx="12188825" cy="6146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49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secrets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Secrets are octet sequences with a maximum size of 25k bytes each</a:t>
            </a:r>
          </a:p>
          <a:p>
            <a:r>
              <a:rPr lang="en-US" dirty="0"/>
              <a:t>The Azure Key Vault service does not provide any semantics for secrets; it accepts the data, encrypts and stores it, returning a secret identifier, “id”, that may be used to retrieve the secret</a:t>
            </a:r>
          </a:p>
          <a:p>
            <a:r>
              <a:rPr lang="en-CA" dirty="0"/>
              <a:t>https://</a:t>
            </a:r>
            <a:r>
              <a:rPr lang="en-CA" dirty="0" smtClean="0"/>
              <a:t>myvault.vault.azure.net/secrets/mysecret/abcdea54614e4ca7ge14cf2eb943ab23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65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645041" y="0"/>
            <a:ext cx="9144001" cy="455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a Key Vault secret</a:t>
            </a:r>
            <a:endParaRPr lang="en-US" dirty="0"/>
          </a:p>
        </p:txBody>
      </p:sp>
      <p:sp>
        <p:nvSpPr>
          <p:cNvPr id="5" name="Title 12"/>
          <p:cNvSpPr txBox="1">
            <a:spLocks/>
          </p:cNvSpPr>
          <p:nvPr/>
        </p:nvSpPr>
        <p:spPr>
          <a:xfrm>
            <a:off x="645041" y="473331"/>
            <a:ext cx="9793088" cy="371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1200" dirty="0"/>
              <a:t>$secret = Set-</a:t>
            </a:r>
            <a:r>
              <a:rPr lang="en-CA" sz="1200" dirty="0" err="1"/>
              <a:t>AzureKeyVaultSecret</a:t>
            </a:r>
            <a:r>
              <a:rPr lang="en-CA" sz="1200" dirty="0"/>
              <a:t> -</a:t>
            </a:r>
            <a:r>
              <a:rPr lang="en-CA" sz="1200" dirty="0" err="1"/>
              <a:t>VaultName</a:t>
            </a:r>
            <a:r>
              <a:rPr lang="en-CA" sz="1200" dirty="0"/>
              <a:t>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MihaiKeyVault</a:t>
            </a:r>
            <a:r>
              <a:rPr lang="en-CA" sz="1200" dirty="0"/>
              <a:t>' -Name '</a:t>
            </a:r>
            <a:r>
              <a:rPr lang="en-CA" sz="1200" dirty="0" err="1"/>
              <a:t>SQLPassword</a:t>
            </a:r>
            <a:r>
              <a:rPr lang="en-CA" sz="1200" dirty="0"/>
              <a:t>' -</a:t>
            </a:r>
            <a:r>
              <a:rPr lang="en-CA" sz="1200" dirty="0" err="1"/>
              <a:t>SecretValue</a:t>
            </a:r>
            <a:r>
              <a:rPr lang="en-CA" sz="1200" dirty="0"/>
              <a:t> $</a:t>
            </a:r>
            <a:r>
              <a:rPr lang="en-CA" sz="1200" dirty="0" err="1"/>
              <a:t>secretvalue</a:t>
            </a:r>
            <a:endParaRPr lang="en-US" sz="1200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862450"/>
            <a:ext cx="12188825" cy="59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29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certificates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Import/generate existing certificates, self-signed or Enroll from Public Certificate Authority (</a:t>
            </a:r>
            <a:r>
              <a:rPr lang="en-US" dirty="0" err="1"/>
              <a:t>DigiCert</a:t>
            </a:r>
            <a:r>
              <a:rPr lang="en-US" dirty="0"/>
              <a:t>, </a:t>
            </a:r>
            <a:r>
              <a:rPr lang="en-US" dirty="0" err="1"/>
              <a:t>GlobalSign</a:t>
            </a:r>
            <a:r>
              <a:rPr lang="en-US" dirty="0"/>
              <a:t> and </a:t>
            </a:r>
            <a:r>
              <a:rPr lang="en-US" dirty="0" err="1"/>
              <a:t>WoSign</a:t>
            </a:r>
            <a:r>
              <a:rPr lang="en-US" dirty="0"/>
              <a:t>)</a:t>
            </a:r>
          </a:p>
          <a:p>
            <a:r>
              <a:rPr lang="en-US" dirty="0"/>
              <a:t>When a Key Vault certificate is created, an addressable key and secret are also created with the same name</a:t>
            </a:r>
          </a:p>
          <a:p>
            <a:r>
              <a:rPr lang="en-CA" dirty="0"/>
              <a:t>https://</a:t>
            </a:r>
            <a:r>
              <a:rPr lang="en-CA" dirty="0" smtClean="0"/>
              <a:t>myvault.vault.azure.net/certificates/mycertificate/abcdea84815e4ca8bc19cf8eb943bb45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257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37828" y="6531"/>
            <a:ext cx="9144001" cy="54214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a Key Vault certificate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4099" y="620688"/>
            <a:ext cx="12192924" cy="623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481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azure key vaul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15092" cy="6907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384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Related imag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88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11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Secure your </a:t>
            </a:r>
            <a:r>
              <a:rPr lang="en-CA" dirty="0" smtClean="0"/>
              <a:t>Key Vault</a:t>
            </a:r>
            <a:endParaRPr lang="en-CA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 lnSpcReduction="10000"/>
          </a:bodyPr>
          <a:lstStyle/>
          <a:p>
            <a:r>
              <a:rPr lang="en-CA" dirty="0"/>
              <a:t>Access to a key vault is controlled through two separate interfaces: management plane and data </a:t>
            </a:r>
            <a:r>
              <a:rPr lang="en-CA" dirty="0" smtClean="0"/>
              <a:t>plane</a:t>
            </a:r>
          </a:p>
          <a:p>
            <a:r>
              <a:rPr lang="en-CA" dirty="0"/>
              <a:t>Authentication establishes the identity of the </a:t>
            </a:r>
            <a:r>
              <a:rPr lang="en-CA" dirty="0" smtClean="0"/>
              <a:t>caller</a:t>
            </a:r>
          </a:p>
          <a:p>
            <a:r>
              <a:rPr lang="en-CA" dirty="0" smtClean="0"/>
              <a:t>Authorization </a:t>
            </a:r>
            <a:r>
              <a:rPr lang="en-CA" dirty="0"/>
              <a:t>determines what operations the caller is allowed to </a:t>
            </a:r>
            <a:r>
              <a:rPr lang="en-CA" dirty="0" smtClean="0"/>
              <a:t>perform</a:t>
            </a:r>
          </a:p>
          <a:p>
            <a:r>
              <a:rPr lang="en-CA" dirty="0"/>
              <a:t>For authentication both management plane and data plane use Azure Active </a:t>
            </a:r>
            <a:r>
              <a:rPr lang="en-CA" dirty="0" smtClean="0"/>
              <a:t>Directory</a:t>
            </a:r>
          </a:p>
          <a:p>
            <a:r>
              <a:rPr lang="en-CA" dirty="0"/>
              <a:t>For authorization, management plane uses role-based access control (RBAC) while data plane uses key vault access policy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431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Access Control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Access Control based on Azure AD</a:t>
            </a:r>
          </a:p>
          <a:p>
            <a:r>
              <a:rPr lang="en-US" dirty="0"/>
              <a:t>Access assigned at the Vault level</a:t>
            </a:r>
          </a:p>
          <a:p>
            <a:r>
              <a:rPr lang="en-US" dirty="0"/>
              <a:t>- permissions to keys</a:t>
            </a:r>
          </a:p>
          <a:p>
            <a:r>
              <a:rPr lang="en-US" dirty="0"/>
              <a:t>- permissions to secrets</a:t>
            </a:r>
          </a:p>
          <a:p>
            <a:r>
              <a:rPr lang="en-CA" dirty="0"/>
              <a:t>Authentication against Azure AD</a:t>
            </a:r>
          </a:p>
          <a:p>
            <a:r>
              <a:rPr lang="en-CA" dirty="0"/>
              <a:t>- application ID and key</a:t>
            </a:r>
          </a:p>
          <a:p>
            <a:r>
              <a:rPr lang="en-CA" dirty="0"/>
              <a:t>- application ID and certificate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124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67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Azure Key Vault ?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/>
          <a:lstStyle/>
          <a:p>
            <a:r>
              <a:rPr lang="en-US" dirty="0"/>
              <a:t>Safeguard cryptographic keys and secrets used by cloud applications and services </a:t>
            </a:r>
          </a:p>
          <a:p>
            <a:r>
              <a:rPr lang="en-US" dirty="0"/>
              <a:t>Use </a:t>
            </a:r>
            <a:r>
              <a:rPr lang="en-CA" dirty="0" smtClean="0"/>
              <a:t>hardware </a:t>
            </a:r>
            <a:r>
              <a:rPr lang="en-CA" dirty="0"/>
              <a:t>security modules</a:t>
            </a:r>
            <a:r>
              <a:rPr lang="en-US" dirty="0"/>
              <a:t> (HSMs)</a:t>
            </a:r>
          </a:p>
          <a:p>
            <a:r>
              <a:rPr lang="en-US" dirty="0"/>
              <a:t>Simplify and automate tasks for SSL/TLS certificates</a:t>
            </a:r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azure key vaul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29" y="-1"/>
            <a:ext cx="12210974" cy="683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1897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103784"/>
          </a:xfrm>
        </p:spPr>
        <p:txBody>
          <a:bodyPr/>
          <a:lstStyle/>
          <a:p>
            <a:r>
              <a:rPr lang="en-CA" dirty="0" smtClean="0"/>
              <a:t>Azure Managed </a:t>
            </a:r>
            <a:r>
              <a:rPr lang="en-CA" dirty="0"/>
              <a:t>Service Identity (MSI</a:t>
            </a:r>
            <a:r>
              <a:rPr lang="en-CA" dirty="0" smtClean="0"/>
              <a:t>)</a:t>
            </a:r>
            <a:endParaRPr lang="en-CA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16832"/>
            <a:ext cx="9134391" cy="439248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Manage </a:t>
            </a:r>
            <a:r>
              <a:rPr lang="en-US" dirty="0"/>
              <a:t>the credentials that need to be in your code for authenticating to cloud </a:t>
            </a:r>
            <a:r>
              <a:rPr lang="en-US" dirty="0" smtClean="0"/>
              <a:t>services</a:t>
            </a:r>
          </a:p>
          <a:p>
            <a:r>
              <a:rPr lang="en-US" dirty="0"/>
              <a:t>Azure Key Vault provides a way to securely store credentials and other keys and secrets, but your code needs to authenticate to Key Vault to retrieve </a:t>
            </a:r>
            <a:r>
              <a:rPr lang="en-US" dirty="0" smtClean="0"/>
              <a:t>them</a:t>
            </a:r>
          </a:p>
          <a:p>
            <a:r>
              <a:rPr lang="en-US" dirty="0"/>
              <a:t>Managed Service Identity (MSI) makes solving this problem simpler by giving Azure services an automatically managed identity in Azure Active Directory (Azure AD</a:t>
            </a:r>
            <a:r>
              <a:rPr lang="en-US" dirty="0" smtClean="0"/>
              <a:t>)</a:t>
            </a:r>
          </a:p>
          <a:p>
            <a:r>
              <a:rPr lang="en-US" dirty="0"/>
              <a:t>You can use this identity to authenticate to any service that supports Azure AD authentication, including Key Vault, without having any credentials in your code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810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</p:spPr>
      </p:pic>
    </p:spTree>
    <p:extLst>
      <p:ext uri="{BB962C8B-B14F-4D97-AF65-F5344CB8AC3E}">
        <p14:creationId xmlns:p14="http://schemas.microsoft.com/office/powerpoint/2010/main" val="4060579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797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7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Logging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CA" dirty="0" smtClean="0"/>
              <a:t>Monitor </a:t>
            </a:r>
            <a:r>
              <a:rPr lang="en-CA" dirty="0"/>
              <a:t>how and when your key vaults are accessed, and by </a:t>
            </a:r>
            <a:r>
              <a:rPr lang="en-CA" dirty="0" smtClean="0"/>
              <a:t>whom</a:t>
            </a:r>
          </a:p>
          <a:p>
            <a:r>
              <a:rPr lang="en-CA" dirty="0" smtClean="0"/>
              <a:t>Save </a:t>
            </a:r>
            <a:r>
              <a:rPr lang="en-CA" dirty="0"/>
              <a:t>information in an Azure storage account that you provide</a:t>
            </a:r>
          </a:p>
          <a:p>
            <a:r>
              <a:rPr lang="en-CA" dirty="0"/>
              <a:t>Use standard Azure access control methods to secure your logs by restricting who can access </a:t>
            </a:r>
            <a:r>
              <a:rPr lang="en-CA" dirty="0" smtClean="0"/>
              <a:t>them</a:t>
            </a:r>
          </a:p>
          <a:p>
            <a:r>
              <a:rPr lang="en-CA" dirty="0"/>
              <a:t>Delete logs that you no longer want to keep in your storage account</a:t>
            </a:r>
          </a:p>
        </p:txBody>
      </p:sp>
    </p:spTree>
    <p:extLst>
      <p:ext uri="{BB962C8B-B14F-4D97-AF65-F5344CB8AC3E}">
        <p14:creationId xmlns:p14="http://schemas.microsoft.com/office/powerpoint/2010/main" val="380796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Pricing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CA" dirty="0"/>
              <a:t>Operations (Standard or Premium) $0.030 per  10000 operations</a:t>
            </a:r>
          </a:p>
          <a:p>
            <a:r>
              <a:rPr lang="en-CA" dirty="0"/>
              <a:t>Advanced Operations (Standard or Premium) $0.150 per  10000 operations</a:t>
            </a:r>
          </a:p>
          <a:p>
            <a:r>
              <a:rPr lang="en-US" dirty="0"/>
              <a:t>Certificate Renewals (Standard or Premium)  $3.00 per renewal</a:t>
            </a:r>
          </a:p>
          <a:p>
            <a:r>
              <a:rPr lang="en-US" dirty="0"/>
              <a:t>Hardware Security Module Protected Keys (Premium only) $1.00 per key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7044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136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/>
          <a:lstStyle/>
          <a:p>
            <a:r>
              <a:rPr lang="en-CA" dirty="0"/>
              <a:t>Azure </a:t>
            </a:r>
            <a:r>
              <a:rPr lang="en-CA" dirty="0" smtClean="0"/>
              <a:t>Key Vault </a:t>
            </a:r>
            <a:r>
              <a:rPr lang="en-CA" dirty="0"/>
              <a:t>DEMO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Create Key Vault, </a:t>
            </a:r>
            <a:r>
              <a:rPr lang="en-US" dirty="0" smtClean="0"/>
              <a:t>Secrets, Keys and Certificates</a:t>
            </a:r>
            <a:endParaRPr lang="en-US" dirty="0"/>
          </a:p>
          <a:p>
            <a:r>
              <a:rPr lang="en-CA" dirty="0"/>
              <a:t>Create Azure AD Application</a:t>
            </a:r>
          </a:p>
          <a:p>
            <a:r>
              <a:rPr lang="en-CA" dirty="0"/>
              <a:t>Consuming Secrets </a:t>
            </a:r>
            <a:r>
              <a:rPr lang="en-CA" dirty="0" smtClean="0"/>
              <a:t>and Keys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dirty="0">
                <a:hlinkClick r:id="rId2"/>
              </a:rPr>
              <a:t>https://github.com/mihaipetri/AzureKeyVault</a:t>
            </a:r>
            <a:endParaRPr lang="en-CA" dirty="0"/>
          </a:p>
          <a:p>
            <a:pPr marL="0" indent="0">
              <a:buNone/>
            </a:pPr>
            <a:r>
              <a:rPr lang="en-CA" dirty="0">
                <a:hlinkClick r:id="rId3"/>
              </a:rPr>
              <a:t>https://github.com/mihaipetri/AzureKeyVaultNet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10115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</p:spPr>
        <p:txBody>
          <a:bodyPr/>
          <a:lstStyle/>
          <a:p>
            <a:r>
              <a:rPr lang="en-CA" dirty="0"/>
              <a:t>Thank You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Mihai </a:t>
            </a:r>
            <a:r>
              <a:rPr lang="en-CA" dirty="0" smtClean="0"/>
              <a:t>Petrica</a:t>
            </a:r>
          </a:p>
          <a:p>
            <a:pPr marL="0" indent="0">
              <a:buNone/>
            </a:pPr>
            <a:r>
              <a:rPr lang="en-CA" dirty="0"/>
              <a:t>Microsoft Certified Solutions Developer</a:t>
            </a:r>
          </a:p>
          <a:p>
            <a:pPr marL="0" indent="0">
              <a:buNone/>
            </a:pPr>
            <a:r>
              <a:rPr lang="en-CA" dirty="0" smtClean="0"/>
              <a:t>Microsoft </a:t>
            </a:r>
            <a:r>
              <a:rPr lang="en-CA" dirty="0"/>
              <a:t>Certified Solutions Expert</a:t>
            </a:r>
          </a:p>
          <a:p>
            <a:pPr marL="0" indent="0">
              <a:buNone/>
            </a:pPr>
            <a:r>
              <a:rPr lang="en-CA" dirty="0" smtClean="0">
                <a:hlinkClick r:id="rId2"/>
              </a:rPr>
              <a:t>mihaipetri@gmail.com</a:t>
            </a:r>
            <a:endParaRPr lang="en-CA" dirty="0" smtClean="0"/>
          </a:p>
          <a:p>
            <a:pPr marL="0" indent="0">
              <a:buNone/>
            </a:pPr>
            <a:r>
              <a:rPr lang="en-CA" dirty="0" smtClean="0">
                <a:hlinkClick r:id="rId3"/>
              </a:rPr>
              <a:t>http</a:t>
            </a:r>
            <a:r>
              <a:rPr lang="en-CA" dirty="0">
                <a:hlinkClick r:id="rId3"/>
              </a:rPr>
              <a:t>://</a:t>
            </a:r>
            <a:r>
              <a:rPr lang="en-CA" dirty="0" smtClean="0">
                <a:hlinkClick r:id="rId3"/>
              </a:rPr>
              <a:t>www.petrica.tech</a:t>
            </a:r>
            <a:endParaRPr lang="en-CA" dirty="0"/>
          </a:p>
          <a:p>
            <a:pPr marL="0" indent="0">
              <a:buNone/>
            </a:pPr>
            <a:r>
              <a:rPr lang="en-CA" dirty="0">
                <a:hlinkClick r:id="rId4"/>
              </a:rPr>
              <a:t>https://</a:t>
            </a:r>
            <a:r>
              <a:rPr lang="en-CA" dirty="0" smtClean="0">
                <a:hlinkClick r:id="rId4"/>
              </a:rPr>
              <a:t>github.com/mihaipetri/AzureKeyVault</a:t>
            </a:r>
            <a:endParaRPr lang="en-CA" dirty="0" smtClean="0"/>
          </a:p>
          <a:p>
            <a:pPr marL="0" indent="0">
              <a:buNone/>
            </a:pPr>
            <a:r>
              <a:rPr lang="en-CA" dirty="0">
                <a:hlinkClick r:id="rId5"/>
              </a:rPr>
              <a:t>https://</a:t>
            </a:r>
            <a:r>
              <a:rPr lang="en-CA" dirty="0" smtClean="0">
                <a:hlinkClick r:id="rId5"/>
              </a:rPr>
              <a:t>github.com/mihaipetri/AzureKeyVaultNet</a:t>
            </a:r>
            <a:endParaRPr lang="en-CA" dirty="0"/>
          </a:p>
          <a:p>
            <a:pPr marL="0" indent="0">
              <a:buNone/>
            </a:pPr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1749246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age result for azure key vault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721" y="-27384"/>
            <a:ext cx="12284285" cy="6885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05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Gemalto</a:t>
            </a:r>
            <a:r>
              <a:rPr lang="en-US" dirty="0" smtClean="0"/>
              <a:t> / </a:t>
            </a:r>
            <a:r>
              <a:rPr lang="en-US" dirty="0" err="1" smtClean="0"/>
              <a:t>SafeNet</a:t>
            </a:r>
            <a:r>
              <a:rPr lang="en-US" dirty="0" smtClean="0"/>
              <a:t> – </a:t>
            </a:r>
            <a:br>
              <a:rPr lang="en-US" dirty="0" smtClean="0"/>
            </a:br>
            <a:r>
              <a:rPr lang="en-US" dirty="0" smtClean="0"/>
              <a:t>Hardware Security Module</a:t>
            </a:r>
            <a:endParaRPr lang="en-US" dirty="0"/>
          </a:p>
        </p:txBody>
      </p:sp>
      <p:pic>
        <p:nvPicPr>
          <p:cNvPr id="1028" name="Picture 4" descr="Image result for gemalto hsm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13" y="548680"/>
            <a:ext cx="12008600" cy="619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9223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Azure Key Vault can help you 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Customers can import their own keys into Azure, and manage them</a:t>
            </a:r>
          </a:p>
          <a:p>
            <a:r>
              <a:rPr lang="en-US" dirty="0"/>
              <a:t>Keys are stored in a vault and invoked by URI when needed</a:t>
            </a:r>
          </a:p>
          <a:p>
            <a:r>
              <a:rPr lang="en-US" dirty="0"/>
              <a:t>Key Vault performs cryptographic operations on behalf of the application</a:t>
            </a:r>
          </a:p>
          <a:p>
            <a:r>
              <a:rPr lang="en-US" dirty="0"/>
              <a:t>The application does not see the customers’ keys</a:t>
            </a:r>
          </a:p>
          <a:p>
            <a:r>
              <a:rPr lang="en-US" dirty="0"/>
              <a:t>Key Vault is designed so that Microsoft does not see or extract your keys</a:t>
            </a:r>
          </a:p>
          <a:p>
            <a:r>
              <a:rPr lang="en-US" dirty="0"/>
              <a:t>Near real-time logging of key usage</a:t>
            </a:r>
          </a:p>
        </p:txBody>
      </p:sp>
    </p:spTree>
    <p:extLst>
      <p:ext uri="{BB962C8B-B14F-4D97-AF65-F5344CB8AC3E}">
        <p14:creationId xmlns:p14="http://schemas.microsoft.com/office/powerpoint/2010/main" val="120879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-3807" y="5275"/>
            <a:ext cx="9144001" cy="504056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Bring Your Own Key (BYOK)</a:t>
            </a:r>
            <a:endParaRPr lang="en-US" dirty="0"/>
          </a:p>
        </p:txBody>
      </p:sp>
      <p:pic>
        <p:nvPicPr>
          <p:cNvPr id="8194" name="Picture 2" descr="Image result for azure key vault bring your own key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509330"/>
            <a:ext cx="12188825" cy="6348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12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197868" y="44624"/>
            <a:ext cx="9144001" cy="48771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Create a Key Vault</a:t>
            </a:r>
            <a:endParaRPr lang="en-US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957346"/>
            <a:ext cx="12188825" cy="5900654"/>
          </a:xfrm>
          <a:prstGeom prst="rect">
            <a:avLst/>
          </a:prstGeom>
        </p:spPr>
      </p:pic>
      <p:sp>
        <p:nvSpPr>
          <p:cNvPr id="5" name="Title 12"/>
          <p:cNvSpPr txBox="1">
            <a:spLocks/>
          </p:cNvSpPr>
          <p:nvPr/>
        </p:nvSpPr>
        <p:spPr>
          <a:xfrm>
            <a:off x="1216848" y="469632"/>
            <a:ext cx="9793088" cy="3715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1200" dirty="0"/>
              <a:t>New-</a:t>
            </a:r>
            <a:r>
              <a:rPr lang="en-CA" sz="1200" dirty="0" err="1"/>
              <a:t>AzureRmKeyVault</a:t>
            </a:r>
            <a:r>
              <a:rPr lang="en-CA" sz="1200" dirty="0"/>
              <a:t> -</a:t>
            </a:r>
            <a:r>
              <a:rPr lang="en-CA" sz="1200" dirty="0" err="1"/>
              <a:t>VaultName</a:t>
            </a:r>
            <a:r>
              <a:rPr lang="en-CA" sz="1200" dirty="0"/>
              <a:t>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MihaiKeyVault</a:t>
            </a:r>
            <a:r>
              <a:rPr lang="en-CA" sz="1200" dirty="0"/>
              <a:t>' -</a:t>
            </a:r>
            <a:r>
              <a:rPr lang="en-CA" sz="1200" dirty="0" err="1"/>
              <a:t>ResourceGroupName</a:t>
            </a:r>
            <a:r>
              <a:rPr lang="en-CA" sz="1200" dirty="0"/>
              <a:t> </a:t>
            </a:r>
            <a:r>
              <a:rPr lang="en-CA" sz="1200" dirty="0" smtClean="0"/>
              <a:t>‘</a:t>
            </a:r>
            <a:r>
              <a:rPr lang="en-CA" sz="1200" dirty="0" err="1" smtClean="0"/>
              <a:t>MihaiResourceGroup</a:t>
            </a:r>
            <a:r>
              <a:rPr lang="en-CA" sz="1200" dirty="0"/>
              <a:t>' -Location </a:t>
            </a:r>
            <a:r>
              <a:rPr lang="en-CA" sz="1200" dirty="0" smtClean="0"/>
              <a:t>'Canada </a:t>
            </a:r>
            <a:r>
              <a:rPr lang="en-CA" sz="1200" dirty="0"/>
              <a:t>East</a:t>
            </a:r>
            <a:r>
              <a:rPr lang="en-CA" sz="1200" dirty="0" smtClean="0"/>
              <a:t>'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84658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Objects, identifiers, and versioning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Objects stored in Azure Key Vault (keys, secrets, certificates) retain versions whenever a new instance of an object is created, and each version has a unique identifier and URL</a:t>
            </a:r>
          </a:p>
          <a:p>
            <a:r>
              <a:rPr lang="en-CA" dirty="0"/>
              <a:t>https://{keyvault-name}.vault.azure.net/{object-type}/{object-name}/{object-version}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626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Azure Key Vault keys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2132856"/>
            <a:ext cx="9134391" cy="3886944"/>
          </a:xfrm>
        </p:spPr>
        <p:txBody>
          <a:bodyPr>
            <a:normAutofit/>
          </a:bodyPr>
          <a:lstStyle/>
          <a:p>
            <a:r>
              <a:rPr lang="en-US" dirty="0"/>
              <a:t>Cryptographic keys in Azure Key Vault are represented as JSON Web Key [JWK] objects</a:t>
            </a:r>
          </a:p>
          <a:p>
            <a:r>
              <a:rPr lang="en-US" b="1" dirty="0"/>
              <a:t>RSA</a:t>
            </a:r>
            <a:r>
              <a:rPr lang="en-US" dirty="0"/>
              <a:t>: A 2048-bit RSA key. This is a "soft" key, which is processed in software by Key Vault but is stored encrypted at rest using a system key that is in an HSM</a:t>
            </a:r>
          </a:p>
          <a:p>
            <a:r>
              <a:rPr lang="en-US" b="1" dirty="0"/>
              <a:t>RSA-HSM</a:t>
            </a:r>
            <a:r>
              <a:rPr lang="en-US" dirty="0"/>
              <a:t>: An RSA key that is processed in an HSM</a:t>
            </a:r>
          </a:p>
          <a:p>
            <a:r>
              <a:rPr lang="en-CA" dirty="0"/>
              <a:t>https://</a:t>
            </a:r>
            <a:r>
              <a:rPr lang="en-CA" dirty="0" smtClean="0"/>
              <a:t>myvault.vault.azure.net/keys/mykey/abcdea84815e4ca8bc19cf8eb943ee88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62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purl.org/dc/terms/"/>
    <ds:schemaRef ds:uri="http://schemas.microsoft.com/office/2006/documentManagement/types"/>
    <ds:schemaRef ds:uri="4873beb7-5857-4685-be1f-d57550cc96cc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553</TotalTime>
  <Words>783</Words>
  <Application>Microsoft Office PowerPoint</Application>
  <PresentationFormat>Custom</PresentationFormat>
  <Paragraphs>83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Corbel</vt:lpstr>
      <vt:lpstr>Digital Blue Tunnel 16x9</vt:lpstr>
      <vt:lpstr>Get Started with Azure Key Vault</vt:lpstr>
      <vt:lpstr>What is Azure Key Vault ?</vt:lpstr>
      <vt:lpstr>PowerPoint Presentation</vt:lpstr>
      <vt:lpstr>Gemalto / SafeNet –  Hardware Security Module</vt:lpstr>
      <vt:lpstr>How Azure Key Vault can help you ?</vt:lpstr>
      <vt:lpstr>Bring Your Own Key (BYOK)</vt:lpstr>
      <vt:lpstr>Create a Key Vault</vt:lpstr>
      <vt:lpstr>Objects, identifiers, and versioning</vt:lpstr>
      <vt:lpstr>Azure Key Vault keys</vt:lpstr>
      <vt:lpstr>Create a Key Vault key</vt:lpstr>
      <vt:lpstr>Azure Key Vault secrets</vt:lpstr>
      <vt:lpstr>Create a Key Vault secret</vt:lpstr>
      <vt:lpstr>Azure Key Vault certificates</vt:lpstr>
      <vt:lpstr>Create a Key Vault certificate</vt:lpstr>
      <vt:lpstr>PowerPoint Presentation</vt:lpstr>
      <vt:lpstr>PowerPoint Presentation</vt:lpstr>
      <vt:lpstr>Secure your Key Vault</vt:lpstr>
      <vt:lpstr>Access Control</vt:lpstr>
      <vt:lpstr>PowerPoint Presentation</vt:lpstr>
      <vt:lpstr>PowerPoint Presentation</vt:lpstr>
      <vt:lpstr>Azure Managed Service Identity (MSI)</vt:lpstr>
      <vt:lpstr>PowerPoint Presentation</vt:lpstr>
      <vt:lpstr>PowerPoint Presentation</vt:lpstr>
      <vt:lpstr>Azure Key Vault Logging</vt:lpstr>
      <vt:lpstr>Azure Key Vault Pricing</vt:lpstr>
      <vt:lpstr>PowerPoint Presentation</vt:lpstr>
      <vt:lpstr>Azure Key Vault DEMO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Started with Azure Key Vault</dc:title>
  <dc:creator>Mihai Petrica</dc:creator>
  <cp:lastModifiedBy>Petrica Mihai</cp:lastModifiedBy>
  <cp:revision>80</cp:revision>
  <dcterms:created xsi:type="dcterms:W3CDTF">2017-10-22T23:42:45Z</dcterms:created>
  <dcterms:modified xsi:type="dcterms:W3CDTF">2017-11-17T17:52:09Z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